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notesMasterIdLst>
    <p:notesMasterId r:id="rId41"/>
  </p:notesMasterIdLst>
  <p:sldIdLst>
    <p:sldId id="256" r:id="rId21"/>
    <p:sldId id="2147473105" r:id="rId22"/>
    <p:sldId id="257" r:id="rId23"/>
    <p:sldId id="2147473056" r:id="rId24"/>
    <p:sldId id="2147473098" r:id="rId25"/>
    <p:sldId id="2147473087" r:id="rId26"/>
    <p:sldId id="2147473099" r:id="rId27"/>
    <p:sldId id="2147473057" r:id="rId28"/>
    <p:sldId id="2147473100" r:id="rId29"/>
    <p:sldId id="267" r:id="rId30"/>
    <p:sldId id="2147473101" r:id="rId31"/>
    <p:sldId id="2147473089" r:id="rId32"/>
    <p:sldId id="2147473102" r:id="rId33"/>
    <p:sldId id="2147471418" r:id="rId34"/>
    <p:sldId id="2147473103" r:id="rId35"/>
    <p:sldId id="2147473039" r:id="rId36"/>
    <p:sldId id="2147473104" r:id="rId37"/>
    <p:sldId id="2147473097" r:id="rId38"/>
    <p:sldId id="2147473106" r:id="rId39"/>
    <p:sldId id="258" r:id="rId40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71186" autoAdjust="0"/>
  </p:normalViewPr>
  <p:slideViewPr>
    <p:cSldViewPr snapToGrid="0" snapToObjects="1">
      <p:cViewPr varScale="1">
        <p:scale>
          <a:sx n="79" d="100"/>
          <a:sy n="79" d="100"/>
        </p:scale>
        <p:origin x="18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ED4D8-FD43-427F-BF46-1338CEBF122D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58C0C-4B8F-4A53-94CF-0AB83C1C01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70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25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C2A1-152C-4D49-AA66-4137C5B3CA7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79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C2A1-152C-4D49-AA66-4137C5B3CA7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48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6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1920-5199-41A0-BC7A-AE76E41EADA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83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7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C2A1-152C-4D49-AA66-4137C5B3CA7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41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764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90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670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54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11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11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C2A1-152C-4D49-AA66-4137C5B3CA7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86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26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C2A1-152C-4D49-AA66-4137C5B3CA7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03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9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C2A1-152C-4D49-AA66-4137C5B3CA7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05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8C0C-4B8F-4A53-94CF-0AB83C1C01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2025-08-26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tea.se/invanare/Omsorg-stod/framtidens-socialtjanst---vi-borjar-nu/for-dig-som-medborgar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50DB4B0B-58B9-4082-B891-94F8BC513B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solidFill>
                  <a:schemeClr val="bg1"/>
                </a:solidFill>
              </a:rPr>
              <a:t>En ny socialtjänstlag</a:t>
            </a:r>
          </a:p>
        </p:txBody>
      </p:sp>
      <p:sp>
        <p:nvSpPr>
          <p:cNvPr id="21507" name="Underrubrik 2">
            <a:extLst>
              <a:ext uri="{FF2B5EF4-FFF2-40B4-BE49-F238E27FC236}">
                <a16:creationId xmlns:a16="http://schemas.microsoft.com/office/drawing/2014/main" id="{BBEBB2FC-04DD-46B0-ADF2-91BF01890A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solidFill>
                  <a:schemeClr val="bg1"/>
                </a:solidFill>
              </a:rPr>
              <a:t>Vad händer nu?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938776-F204-CA6C-475E-C56BA389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14322" cy="1600200"/>
          </a:xfrm>
        </p:spPr>
        <p:txBody>
          <a:bodyPr wrap="square" anchor="b">
            <a:normAutofit/>
          </a:bodyPr>
          <a:lstStyle/>
          <a:p>
            <a:r>
              <a:rPr lang="sv-SE" sz="3700" dirty="0"/>
              <a:t>4. Mer och fler i</a:t>
            </a:r>
            <a:r>
              <a:rPr lang="sv-SE" sz="3700" dirty="0">
                <a:solidFill>
                  <a:schemeClr val="tx1"/>
                </a:solidFill>
              </a:rPr>
              <a:t>nsatser utan behovsprövning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5EE4C5-C8C2-AB91-AE79-99D7AAC0F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17530"/>
            <a:ext cx="6514323" cy="3640630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2000" b="1" dirty="0"/>
              <a:t>Nuläge: </a:t>
            </a:r>
            <a:r>
              <a:rPr lang="sv-SE" sz="2000" dirty="0"/>
              <a:t>Upp emot 98 % av socialtjänstens verksamhet är behovsprövad – en utredningstung organisation. 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/>
              <a:t>Önskat läge: </a:t>
            </a:r>
            <a:r>
              <a:rPr lang="sv-SE" sz="2000" dirty="0"/>
              <a:t>Mer förebyggande och lätt tillgänglig socialtjänst genom att öka andelen insatser utan behovsprövning.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Hur kan vi nå det önskade läget?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>
                <a:solidFill>
                  <a:srgbClr val="00B050"/>
                </a:solidFill>
              </a:rPr>
              <a:t>Underlag till och beslut i socialnämnden (riktlinje)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Kartlägga </a:t>
            </a:r>
            <a:r>
              <a:rPr lang="sv-SE" sz="2000" dirty="0">
                <a:solidFill>
                  <a:srgbClr val="00B050"/>
                </a:solidFill>
              </a:rPr>
              <a:t>ytterligare insatser </a:t>
            </a:r>
            <a:r>
              <a:rPr lang="sv-SE" sz="2000" dirty="0"/>
              <a:t>att lyfta till nämnden </a:t>
            </a:r>
          </a:p>
          <a:p>
            <a:r>
              <a:rPr lang="sv-SE" sz="2000" dirty="0">
                <a:solidFill>
                  <a:srgbClr val="00B050"/>
                </a:solidFill>
                <a:sym typeface="Wingdings" panose="05000000000000000000" pitchFamily="2" charset="2"/>
              </a:rPr>
              <a:t> utökat möjligheten till familjebehandling och samtalsstöd till våldsutsatta. </a:t>
            </a:r>
            <a:endParaRPr lang="sv-SE" sz="2000" dirty="0">
              <a:solidFill>
                <a:srgbClr val="00B050"/>
              </a:solidFill>
            </a:endParaRPr>
          </a:p>
        </p:txBody>
      </p:sp>
      <p:pic>
        <p:nvPicPr>
          <p:cNvPr id="5" name="Bildobjekt 4" descr="Rosa kort med illustration på en pappershög, Text: utreda allt. ">
            <a:extLst>
              <a:ext uri="{FF2B5EF4-FFF2-40B4-BE49-F238E27FC236}">
                <a16:creationId xmlns:a16="http://schemas.microsoft.com/office/drawing/2014/main" id="{3BCA0F8C-0A55-2F64-66D3-0C1E70201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14" y="657534"/>
            <a:ext cx="2529156" cy="2529156"/>
          </a:xfrm>
          <a:prstGeom prst="rect">
            <a:avLst/>
          </a:prstGeom>
        </p:spPr>
      </p:pic>
      <p:pic>
        <p:nvPicPr>
          <p:cNvPr id="12" name="Bildobjekt 11" descr="Rosa kort med en hand som håller ett spirande frö. Text: insatser utan behovsprövning .">
            <a:extLst>
              <a:ext uri="{FF2B5EF4-FFF2-40B4-BE49-F238E27FC236}">
                <a16:creationId xmlns:a16="http://schemas.microsoft.com/office/drawing/2014/main" id="{D03F2E94-6DF4-0C83-AAFE-9EDF916CB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14" y="3429000"/>
            <a:ext cx="2529157" cy="25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60"/>
    </mc:Choice>
    <mc:Fallback xmlns="">
      <p:transition spd="slow" advTm="11546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D35E6C1-E282-362E-BF9A-34438A72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sv-SE" dirty="0"/>
              <a:t>Varför är det viktigt?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CDAC7A2-9462-4F6A-D75D-7FDFCD52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Undvika onödig väntetid (utredningstid)</a:t>
            </a:r>
          </a:p>
          <a:p>
            <a:r>
              <a:rPr lang="sv-SE" dirty="0"/>
              <a:t>Sänka trösklarna till hjälp </a:t>
            </a:r>
          </a:p>
          <a:p>
            <a:r>
              <a:rPr lang="sv-SE" dirty="0"/>
              <a:t>Möjliggöra mer stöd (resursomfördelning)</a:t>
            </a:r>
          </a:p>
        </p:txBody>
      </p:sp>
    </p:spTree>
    <p:extLst>
      <p:ext uri="{BB962C8B-B14F-4D97-AF65-F5344CB8AC3E}">
        <p14:creationId xmlns:p14="http://schemas.microsoft.com/office/powerpoint/2010/main" val="42907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C76C33-612B-D833-ACAC-A9BC22B5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5. Bostadssociala insatser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77B1B505-C8B2-3696-46C3-778E051C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/>
              <a:t>Hur kan vi nå det önskade läget?</a:t>
            </a:r>
          </a:p>
          <a:p>
            <a:pPr marL="342900" indent="-342900"/>
            <a:r>
              <a:rPr lang="sv-SE" sz="2000" dirty="0"/>
              <a:t>Kartlägga behovet</a:t>
            </a:r>
          </a:p>
          <a:p>
            <a:pPr marL="342900" indent="-342900"/>
            <a:r>
              <a:rPr lang="sv-SE" sz="2000" dirty="0"/>
              <a:t>Utöka boendestöd </a:t>
            </a:r>
          </a:p>
          <a:p>
            <a:pPr marL="342900" indent="-342900"/>
            <a:r>
              <a:rPr lang="sv-SE" sz="2000" dirty="0"/>
              <a:t>Utveckla vräkningsförebyggande arbete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A6C86E-07A6-22BE-BB8C-4D2D889A9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4436"/>
            <a:ext cx="3932237" cy="3624552"/>
          </a:xfrm>
        </p:spPr>
        <p:txBody>
          <a:bodyPr/>
          <a:lstStyle/>
          <a:p>
            <a:r>
              <a:rPr lang="sv-SE" sz="2000" b="1" dirty="0"/>
              <a:t>Nuläge: </a:t>
            </a:r>
            <a:r>
              <a:rPr lang="sv-SE" sz="2000" dirty="0"/>
              <a:t>få insatser i dag - svårt att möta medborgarnas olika behov.</a:t>
            </a:r>
          </a:p>
          <a:p>
            <a:endParaRPr lang="sv-SE" sz="2000" dirty="0"/>
          </a:p>
          <a:p>
            <a:r>
              <a:rPr lang="sv-SE" sz="2000" b="1" dirty="0"/>
              <a:t>Önskat läge: </a:t>
            </a:r>
            <a:r>
              <a:rPr lang="sv-SE" sz="2000" dirty="0"/>
              <a:t>Fler alternativ på insatser som möter medborgarnas behov av boende och stöd i boende.</a:t>
            </a:r>
          </a:p>
          <a:p>
            <a:endParaRPr lang="sv-SE" sz="2000" dirty="0"/>
          </a:p>
        </p:txBody>
      </p:sp>
      <p:grpSp>
        <p:nvGrpSpPr>
          <p:cNvPr id="5" name="Grupp 4" descr="Två rosa kort. Bild: rött kors, text: akut, Bild händer som håller ett hjärta, text förebyggande. ">
            <a:extLst>
              <a:ext uri="{FF2B5EF4-FFF2-40B4-BE49-F238E27FC236}">
                <a16:creationId xmlns:a16="http://schemas.microsoft.com/office/drawing/2014/main" id="{C1F8EB44-91B1-2FB4-904E-3E2C03ECB634}"/>
              </a:ext>
            </a:extLst>
          </p:cNvPr>
          <p:cNvGrpSpPr/>
          <p:nvPr/>
        </p:nvGrpSpPr>
        <p:grpSpPr>
          <a:xfrm>
            <a:off x="5185885" y="3199180"/>
            <a:ext cx="1321656" cy="2701635"/>
            <a:chOff x="3023866" y="1361614"/>
            <a:chExt cx="1902175" cy="3979444"/>
          </a:xfrm>
        </p:grpSpPr>
        <p:pic>
          <p:nvPicPr>
            <p:cNvPr id="6" name="Bildobjekt 5" descr="En bild som visar clipart, rita, Grafik, tecknad serie&#10;&#10;Automatiskt genererad beskrivning">
              <a:extLst>
                <a:ext uri="{FF2B5EF4-FFF2-40B4-BE49-F238E27FC236}">
                  <a16:creationId xmlns:a16="http://schemas.microsoft.com/office/drawing/2014/main" id="{C3C5A4B4-1489-A633-3467-C6B242F6C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866" y="3438884"/>
              <a:ext cx="1902175" cy="1902174"/>
            </a:xfrm>
            <a:prstGeom prst="rect">
              <a:avLst/>
            </a:prstGeom>
          </p:spPr>
        </p:pic>
        <p:pic>
          <p:nvPicPr>
            <p:cNvPr id="7" name="Bildobjekt 6" descr="En bild som visar symbol, logotyp, clipart&#10;&#10;Automatiskt genererad beskrivning">
              <a:extLst>
                <a:ext uri="{FF2B5EF4-FFF2-40B4-BE49-F238E27FC236}">
                  <a16:creationId xmlns:a16="http://schemas.microsoft.com/office/drawing/2014/main" id="{10B584E3-49B4-FF2B-E65F-056C1D422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866" y="1361614"/>
              <a:ext cx="1902175" cy="1902174"/>
            </a:xfrm>
            <a:prstGeom prst="rect">
              <a:avLst/>
            </a:prstGeom>
          </p:spPr>
        </p:pic>
      </p:grpSp>
      <p:pic>
        <p:nvPicPr>
          <p:cNvPr id="8" name="Bildobjekt 7" descr="Rosa kort med en illustration över ett samhälle. Text: planering, helhetssyn">
            <a:extLst>
              <a:ext uri="{FF2B5EF4-FFF2-40B4-BE49-F238E27FC236}">
                <a16:creationId xmlns:a16="http://schemas.microsoft.com/office/drawing/2014/main" id="{36BA758C-0A46-93D9-0A0F-0BA7DEAAB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21" y="4609434"/>
            <a:ext cx="1321658" cy="1318990"/>
          </a:xfrm>
          <a:prstGeom prst="rect">
            <a:avLst/>
          </a:prstGeom>
        </p:spPr>
      </p:pic>
      <p:pic>
        <p:nvPicPr>
          <p:cNvPr id="9" name="Bildobjekt 8" descr="Rosa kort med illustration på en hund med tratt, text: snäva korta perspektiv.">
            <a:extLst>
              <a:ext uri="{FF2B5EF4-FFF2-40B4-BE49-F238E27FC236}">
                <a16:creationId xmlns:a16="http://schemas.microsoft.com/office/drawing/2014/main" id="{744BB331-62B9-589C-3230-6E4C6B865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21" y="3152215"/>
            <a:ext cx="1321657" cy="1321657"/>
          </a:xfrm>
          <a:prstGeom prst="rect">
            <a:avLst/>
          </a:prstGeom>
        </p:spPr>
      </p:pic>
      <p:pic>
        <p:nvPicPr>
          <p:cNvPr id="3" name="Bildobjekt 2" descr="Ett rosa kort med illustration på två personer på en gungbräda där brädan är i jämvikt, en person har ett ankare fäst i marken. Text Jämlik, jämställd ">
            <a:extLst>
              <a:ext uri="{FF2B5EF4-FFF2-40B4-BE49-F238E27FC236}">
                <a16:creationId xmlns:a16="http://schemas.microsoft.com/office/drawing/2014/main" id="{28102CC4-4853-C0BF-5E5C-2AD2A92E0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58" y="4609434"/>
            <a:ext cx="1321655" cy="1321655"/>
          </a:xfrm>
          <a:prstGeom prst="rect">
            <a:avLst/>
          </a:prstGeom>
        </p:spPr>
      </p:pic>
      <p:pic>
        <p:nvPicPr>
          <p:cNvPr id="10" name="Bildobjekt 9" descr="Rosa kort med illustration på två personer på en gungbräda där den ena väger tyngre. Text: omotiverade skillnader. ">
            <a:extLst>
              <a:ext uri="{FF2B5EF4-FFF2-40B4-BE49-F238E27FC236}">
                <a16:creationId xmlns:a16="http://schemas.microsoft.com/office/drawing/2014/main" id="{FF7BAF0B-65C8-D78B-3040-135CC3AAF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58" y="3152215"/>
            <a:ext cx="1321656" cy="13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57"/>
    </mc:Choice>
    <mc:Fallback xmlns="">
      <p:transition spd="slow" advTm="12535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71AEFAC-A490-50EA-F1E7-ABCA2840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sv-SE" dirty="0"/>
              <a:t>Varför är det viktigt?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52D728-91E9-C2CB-B90A-18FC8CD5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Möta olika gruppers behov </a:t>
            </a:r>
          </a:p>
          <a:p>
            <a:r>
              <a:rPr lang="sv-SE" dirty="0"/>
              <a:t>Minska glappet mellan heldygnsinsatser och öppenvård (t.ex. satsa mer på boendestöd)</a:t>
            </a:r>
          </a:p>
          <a:p>
            <a:r>
              <a:rPr lang="sv-SE" dirty="0"/>
              <a:t>Minska behovet av mer ingripande insatser</a:t>
            </a:r>
          </a:p>
        </p:txBody>
      </p:sp>
    </p:spTree>
    <p:extLst>
      <p:ext uri="{BB962C8B-B14F-4D97-AF65-F5344CB8AC3E}">
        <p14:creationId xmlns:p14="http://schemas.microsoft.com/office/powerpoint/2010/main" val="428225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020A4B-6FC8-2568-8C91-0A379004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51947" cy="1600200"/>
          </a:xfrm>
        </p:spPr>
        <p:txBody>
          <a:bodyPr anchor="b">
            <a:normAutofit/>
          </a:bodyPr>
          <a:lstStyle/>
          <a:p>
            <a:r>
              <a:rPr lang="sv-SE" dirty="0">
                <a:cs typeface="Arial" panose="020B0604020202020204" pitchFamily="34" charset="0"/>
              </a:rPr>
              <a:t>6</a:t>
            </a:r>
            <a:r>
              <a:rPr lang="sv-SE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Arbeta för ökad jämställdhet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367ED5C-CF88-213A-9F9C-1D7F7B7EC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826" y="987425"/>
            <a:ext cx="5671561" cy="4873625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>
                <a:latin typeface="+mj-lt"/>
                <a:cs typeface="Arial" panose="020B0604020202020204" pitchFamily="34" charset="0"/>
              </a:rPr>
              <a:t>Hur ska vi nå det önskade läget?</a:t>
            </a:r>
          </a:p>
          <a:p>
            <a:r>
              <a:rPr lang="sv-SE" sz="2000" dirty="0"/>
              <a:t>Lyfta frågan om ansvaret och styrningen av arbetet med våld i nära relation till kommunnivå.</a:t>
            </a:r>
          </a:p>
          <a:p>
            <a:r>
              <a:rPr lang="sv-SE" sz="2000" dirty="0"/>
              <a:t>Öka kunskapen om jämställdhet</a:t>
            </a:r>
          </a:p>
          <a:p>
            <a:r>
              <a:rPr lang="sv-SE" sz="2000" dirty="0"/>
              <a:t>Könsuppdelad statistik och uppföljningar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DAEE3A-72A8-4F82-0E7A-999351E08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6782"/>
            <a:ext cx="4151947" cy="35622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Nuläge: </a:t>
            </a:r>
            <a:r>
              <a:rPr lang="sv-S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Skillnader mellan olika grupper av flickor, pojkar och kvinnor och män. Oklart om skillnaderna är motiverade elle</a:t>
            </a:r>
            <a:r>
              <a:rPr lang="sv-SE" sz="2000" dirty="0">
                <a:latin typeface="+mj-lt"/>
                <a:cs typeface="Arial" panose="020B0604020202020204" pitchFamily="34" charset="0"/>
              </a:rPr>
              <a:t>r inte.</a:t>
            </a:r>
            <a:endParaRPr lang="sv-SE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2000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Önskat läge: </a:t>
            </a:r>
            <a:r>
              <a:rPr lang="sv-S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Arbeta medvetet och systematiskt för att motverka skillnader som inte är motiverade.  Att frågan om våld i nära relation lyfts till kommunnivå.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2000" b="1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2400" b="0" i="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 descr="Ett rosa kort med illustration på två personer på en gungbräda där brädan är i jämvikt, en person har ett ankare fäst i marken. Text Jämlik, jämställd ">
            <a:extLst>
              <a:ext uri="{FF2B5EF4-FFF2-40B4-BE49-F238E27FC236}">
                <a16:creationId xmlns:a16="http://schemas.microsoft.com/office/drawing/2014/main" id="{74CAB009-DE53-781B-0E3A-52AC019D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64" y="3759632"/>
            <a:ext cx="2109357" cy="2109357"/>
          </a:xfrm>
          <a:prstGeom prst="rect">
            <a:avLst/>
          </a:prstGeom>
        </p:spPr>
      </p:pic>
      <p:pic>
        <p:nvPicPr>
          <p:cNvPr id="10" name="Bildobjekt 9" descr="Rosa kort med illustration på två personer på en gungbräda där den ena väger tyngre. Text: omotiverade skillnader. ">
            <a:extLst>
              <a:ext uri="{FF2B5EF4-FFF2-40B4-BE49-F238E27FC236}">
                <a16:creationId xmlns:a16="http://schemas.microsoft.com/office/drawing/2014/main" id="{25AE545B-0CC7-D2A3-86C3-22D9FB0C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26" y="3759632"/>
            <a:ext cx="2109356" cy="21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33"/>
    </mc:Choice>
    <mc:Fallback xmlns="">
      <p:transition spd="slow" advTm="7513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F683865-6B63-B27F-449C-257E6B32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är det viktigt?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AE1830E-81FD-A46E-44B6-18E680FD9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Främja lika villkor oberoende kön</a:t>
            </a:r>
          </a:p>
          <a:p>
            <a:r>
              <a:rPr lang="sv-SE" dirty="0"/>
              <a:t>Förstå om hjälpen vi ger är verksam för både kvinnor och män </a:t>
            </a:r>
          </a:p>
          <a:p>
            <a:r>
              <a:rPr lang="sv-SE" dirty="0"/>
              <a:t>Motverka och förebygga våld i nära relation </a:t>
            </a:r>
          </a:p>
        </p:txBody>
      </p:sp>
    </p:spTree>
    <p:extLst>
      <p:ext uri="{BB962C8B-B14F-4D97-AF65-F5344CB8AC3E}">
        <p14:creationId xmlns:p14="http://schemas.microsoft.com/office/powerpoint/2010/main" val="145853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949C6F-32C8-1DB4-B442-0EBADBA6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23720" cy="1600200"/>
          </a:xfrm>
        </p:spPr>
        <p:txBody>
          <a:bodyPr wrap="square" anchor="b">
            <a:normAutofit/>
          </a:bodyPr>
          <a:lstStyle/>
          <a:p>
            <a:r>
              <a:rPr lang="sv-SE" sz="4000" dirty="0">
                <a:solidFill>
                  <a:schemeClr val="tx1"/>
                </a:solidFill>
              </a:rPr>
              <a:t>7. Tydlig styrning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5C4375-2B49-C50E-091C-54C1A101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4828"/>
            <a:ext cx="6246812" cy="3504160"/>
          </a:xfrm>
        </p:spPr>
        <p:txBody>
          <a:bodyPr wrap="square" anchor="t">
            <a:normAutofit lnSpcReduction="10000"/>
          </a:bodyPr>
          <a:lstStyle/>
          <a:p>
            <a:r>
              <a:rPr lang="sv-SE" sz="2000" b="1" dirty="0">
                <a:solidFill>
                  <a:schemeClr val="tx1"/>
                </a:solidFill>
              </a:rPr>
              <a:t>Nuläge: </a:t>
            </a:r>
            <a:r>
              <a:rPr lang="sv-SE" sz="2000" dirty="0">
                <a:solidFill>
                  <a:schemeClr val="tx1"/>
                </a:solidFill>
              </a:rPr>
              <a:t>Saknas styrning och ledning för socialtjänstens arbete utifrån målen med den nya lagen.</a:t>
            </a:r>
          </a:p>
          <a:p>
            <a:endParaRPr lang="sv-SE" sz="2000" b="1" dirty="0"/>
          </a:p>
          <a:p>
            <a:r>
              <a:rPr lang="sv-SE" sz="2000" b="1" dirty="0">
                <a:solidFill>
                  <a:schemeClr val="tx1"/>
                </a:solidFill>
              </a:rPr>
              <a:t>Önskat läge: </a:t>
            </a:r>
            <a:r>
              <a:rPr lang="sv-SE" sz="2000" dirty="0">
                <a:solidFill>
                  <a:schemeClr val="tx1"/>
                </a:solidFill>
              </a:rPr>
              <a:t>Att politikerna styra och sätta mål som gör det möjligt att nå målen med lagen.</a:t>
            </a:r>
          </a:p>
          <a:p>
            <a:endParaRPr lang="sv-SE" sz="2000" dirty="0"/>
          </a:p>
          <a:p>
            <a:r>
              <a:rPr lang="sv-SE" sz="2000" b="1" dirty="0">
                <a:solidFill>
                  <a:schemeClr val="tx1"/>
                </a:solidFill>
              </a:rPr>
              <a:t>Hur kan vi nå det önskade läget?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>
                <a:solidFill>
                  <a:srgbClr val="00B050"/>
                </a:solidFill>
              </a:rPr>
              <a:t>Att socialnämnden fattar beslut om inriktning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Att politiker följer upp och efterfrågar hur arbetet går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Att upprätta en plan utifrån den beslutade inriktningen</a:t>
            </a:r>
          </a:p>
        </p:txBody>
      </p:sp>
      <p:pic>
        <p:nvPicPr>
          <p:cNvPr id="7" name="Bildobjekt 6" descr="Rosa kort med en illustration över ett samhälle. Text: planering, helhetssyn">
            <a:extLst>
              <a:ext uri="{FF2B5EF4-FFF2-40B4-BE49-F238E27FC236}">
                <a16:creationId xmlns:a16="http://schemas.microsoft.com/office/drawing/2014/main" id="{381D2D16-2AA3-2980-D8A2-FFDEF3BE8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01" y="3576382"/>
            <a:ext cx="2448434" cy="2448437"/>
          </a:xfrm>
          <a:prstGeom prst="rect">
            <a:avLst/>
          </a:prstGeom>
        </p:spPr>
      </p:pic>
      <p:pic>
        <p:nvPicPr>
          <p:cNvPr id="9" name="Bildobjekt 8" descr="Rosa kort med illustration på en hund med tratt, text: snäva korta perspektiv.">
            <a:extLst>
              <a:ext uri="{FF2B5EF4-FFF2-40B4-BE49-F238E27FC236}">
                <a16:creationId xmlns:a16="http://schemas.microsoft.com/office/drawing/2014/main" id="{DED366C5-B4A0-1FA3-21DE-C2C16F2F8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98" y="833181"/>
            <a:ext cx="2448437" cy="24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62"/>
    </mc:Choice>
    <mc:Fallback xmlns="">
      <p:transition spd="slow" advTm="11416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6D85B9A-8C50-15BD-FD57-5DC059F2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är det viktigt?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33C2EB-C49C-358D-484C-C359DEB4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få till en verklig förändring i hela förvaltningen.</a:t>
            </a:r>
          </a:p>
          <a:p>
            <a:r>
              <a:rPr lang="sv-SE" dirty="0"/>
              <a:t>Alla behöver ro åt samma håll. </a:t>
            </a:r>
          </a:p>
        </p:txBody>
      </p:sp>
    </p:spTree>
    <p:extLst>
      <p:ext uri="{BB962C8B-B14F-4D97-AF65-F5344CB8AC3E}">
        <p14:creationId xmlns:p14="http://schemas.microsoft.com/office/powerpoint/2010/main" val="270024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C30AF81-B489-86F9-163E-3BA67F03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Genomförandet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F782998-2CFB-F931-E89D-C10F0149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sv-SE" dirty="0"/>
              <a:t>Långsiktigt förändringsarbete </a:t>
            </a:r>
          </a:p>
          <a:p>
            <a:r>
              <a:rPr lang="sv-SE" dirty="0"/>
              <a:t>Ta fram plan för genomförandet – ska till förvaltningens ledningsgrupp och socialnämnden för beslut</a:t>
            </a:r>
          </a:p>
          <a:p>
            <a:r>
              <a:rPr lang="sv-SE" dirty="0"/>
              <a:t>Fördela arbetet på olika nivåer och funktioner </a:t>
            </a:r>
          </a:p>
          <a:p>
            <a:r>
              <a:rPr lang="sv-SE" dirty="0"/>
              <a:t>Statliga medel – ger möjligheter</a:t>
            </a:r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52425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DE0FC8-024D-6918-73B1-19576F86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Önskat fokus under hösten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346850-47FC-3318-AB4E-AA4539B92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Systematisk uppföljning av individdata (ISU)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Stärkt brukardelaktighet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Ökad tillgänglighet och delaktighet – utveckla digitala verktyg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r>
              <a:rPr lang="sv-SE" dirty="0"/>
              <a:t>(Ej beslutat om)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05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5D8BB9C-871A-11AC-B64B-6706F428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0738A76-D3D0-4A76-129B-1CC8E89CA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 juli trädde den nya lagen ikraft </a:t>
            </a:r>
          </a:p>
          <a:p>
            <a:r>
              <a:rPr lang="sv-SE" dirty="0"/>
              <a:t>Inför ikraftträdandet – en läges- och behovsanalys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 juninämnden beslutades om:</a:t>
            </a:r>
          </a:p>
          <a:p>
            <a:pPr marL="0" indent="0">
              <a:buNone/>
            </a:pPr>
            <a:r>
              <a:rPr lang="sv-SE" dirty="0"/>
              <a:t> 	- En riktning framåt med 7 prioriterade områden</a:t>
            </a:r>
          </a:p>
          <a:p>
            <a:pPr marL="0" indent="0">
              <a:buNone/>
            </a:pPr>
            <a:r>
              <a:rPr lang="sv-SE" dirty="0"/>
              <a:t>	- Riktlinjer för insatser utan behovsprövning och dokumentation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811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B82167-8944-A523-597E-300E2EE4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80835"/>
          </a:xfrm>
        </p:spPr>
        <p:txBody>
          <a:bodyPr/>
          <a:lstStyle/>
          <a:p>
            <a:r>
              <a:rPr lang="sv-SE" dirty="0"/>
              <a:t>På 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361E96-4892-E879-20B1-46F5B5B8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4620537"/>
          </a:xfrm>
        </p:spPr>
        <p:txBody>
          <a:bodyPr/>
          <a:lstStyle/>
          <a:p>
            <a:r>
              <a:rPr lang="sv-SE" dirty="0"/>
              <a:t>Fortsatt kommunikation/kunskapsspridning, exempelvis:  </a:t>
            </a:r>
          </a:p>
          <a:p>
            <a:pPr lvl="1"/>
            <a:r>
              <a:rPr lang="sv-SE" dirty="0"/>
              <a:t>En ny presentation finns på webben om omställningsprocessen. </a:t>
            </a:r>
          </a:p>
          <a:p>
            <a:pPr marL="457200" lvl="1" indent="0">
              <a:buNone/>
            </a:pPr>
            <a:r>
              <a:rPr lang="sv-SE" dirty="0">
                <a:hlinkClick r:id="rId3"/>
              </a:rPr>
              <a:t>För dig som medborgare - Framtidens socialtjänst - vi börjar nu</a:t>
            </a:r>
            <a:endParaRPr lang="sv-SE" dirty="0"/>
          </a:p>
          <a:p>
            <a:pPr lvl="1"/>
            <a:r>
              <a:rPr lang="sv-SE" dirty="0"/>
              <a:t>En förenklad rapport kommer snart – som tack för er feedback. </a:t>
            </a:r>
          </a:p>
          <a:p>
            <a:pPr lvl="1"/>
            <a:r>
              <a:rPr lang="sv-SE" dirty="0"/>
              <a:t>Delta i olika forum/sammanhang.</a:t>
            </a:r>
          </a:p>
          <a:p>
            <a:r>
              <a:rPr lang="sv-SE" dirty="0"/>
              <a:t>Delaktiggöra olika funktioner och roller (t.ex. brukarrepresentanter)</a:t>
            </a:r>
          </a:p>
          <a:p>
            <a:r>
              <a:rPr lang="sv-SE" dirty="0"/>
              <a:t>Lärprocessen – strukturerat lärande (SKR och Norrbottens kommuner)</a:t>
            </a:r>
          </a:p>
        </p:txBody>
      </p:sp>
    </p:spTree>
    <p:extLst>
      <p:ext uri="{BB962C8B-B14F-4D97-AF65-F5344CB8AC3E}">
        <p14:creationId xmlns:p14="http://schemas.microsoft.com/office/powerpoint/2010/main" val="228306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10BCD86-344C-E9ED-1EC7-7B039020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 prioriterade områden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68146F8-7B67-96AF-D75C-FBC9BD0F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sv-SE" dirty="0"/>
              <a:t>Bättre uppföljningar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Ökad brukardelaktighet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Digital utveckling – för tillgänglighet och delaktighet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Fler insatser utan behovsprövning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Bostadslösningar och insatser i boende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Arbeta för ökad jämställdhet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Tydlig styrning</a:t>
            </a:r>
          </a:p>
        </p:txBody>
      </p:sp>
    </p:spTree>
    <p:extLst>
      <p:ext uri="{BB962C8B-B14F-4D97-AF65-F5344CB8AC3E}">
        <p14:creationId xmlns:p14="http://schemas.microsoft.com/office/powerpoint/2010/main" val="62896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FBD2869-1AF4-042B-5501-0909CE7E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54727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1. Bättre </a:t>
            </a:r>
            <a:r>
              <a:rPr lang="sv-SE" i="1" dirty="0">
                <a:solidFill>
                  <a:schemeClr val="tx1"/>
                </a:solidFill>
              </a:rPr>
              <a:t>systematiska</a:t>
            </a:r>
            <a:r>
              <a:rPr lang="sv-SE" dirty="0">
                <a:solidFill>
                  <a:schemeClr val="tx1"/>
                </a:solidFill>
              </a:rPr>
              <a:t> uppföljningar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FC7B7E2-B8BB-E1C9-822B-B2226933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394" y="987425"/>
            <a:ext cx="5637994" cy="4873625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Hur kan vi nå det önskade läget?</a:t>
            </a:r>
          </a:p>
          <a:p>
            <a:r>
              <a:rPr lang="sv-SE" sz="2000" dirty="0"/>
              <a:t>Utbilda oss. </a:t>
            </a:r>
          </a:p>
          <a:p>
            <a:r>
              <a:rPr lang="sv-SE" sz="2000" dirty="0"/>
              <a:t>Att våra politiker efterfrågar resultat.</a:t>
            </a:r>
          </a:p>
          <a:p>
            <a:r>
              <a:rPr lang="sv-SE" sz="2000" dirty="0"/>
              <a:t>Att det finns stöd i verksamheterna.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414E2F1-F684-4838-6260-73AD7A862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54004" cy="3811588"/>
          </a:xfrm>
        </p:spPr>
        <p:txBody>
          <a:bodyPr/>
          <a:lstStyle/>
          <a:p>
            <a:r>
              <a:rPr lang="sv-SE" sz="2000" b="1" dirty="0"/>
              <a:t>Nuläge: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Brist i dag, särskilt om målgruppers behov, insatser och resultat (ISU).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Resultat används sällan för att utveckla hjälpen och verksamheterna. </a:t>
            </a:r>
          </a:p>
          <a:p>
            <a:r>
              <a:rPr lang="sv-SE" sz="2000" b="1" dirty="0"/>
              <a:t>Önskat läge: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Hela socialtjänsten jobbar med systematiska uppföljningar och att resultatet används för att förbättra  insatser och verksamhet.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2" name="Bildobjekt 1" descr="Rosa kort: illustration på en person som går runt i sina egna fotspår. Text: Så har vi alltid gjort. ">
            <a:extLst>
              <a:ext uri="{FF2B5EF4-FFF2-40B4-BE49-F238E27FC236}">
                <a16:creationId xmlns:a16="http://schemas.microsoft.com/office/drawing/2014/main" id="{2E3DB315-0BB1-2990-CECB-41143F2D6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94" y="3416878"/>
            <a:ext cx="2062336" cy="2062336"/>
          </a:xfrm>
          <a:prstGeom prst="rect">
            <a:avLst/>
          </a:prstGeom>
        </p:spPr>
      </p:pic>
      <p:pic>
        <p:nvPicPr>
          <p:cNvPr id="3" name="Bildobjekt 2" descr="Ett rosa kort med illustration på en tratt och ett hjärta, en bok och ett förstoringsglas. Text: Kunskapsbaserad">
            <a:extLst>
              <a:ext uri="{FF2B5EF4-FFF2-40B4-BE49-F238E27FC236}">
                <a16:creationId xmlns:a16="http://schemas.microsoft.com/office/drawing/2014/main" id="{C707C392-4267-17AC-C35D-C40CF4FE3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91" y="3416878"/>
            <a:ext cx="2062336" cy="20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53"/>
    </mc:Choice>
    <mc:Fallback xmlns="">
      <p:transition spd="slow" advTm="1172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21AAC64-6EDE-6C9E-612A-7A5388B2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är det viktigt?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58CFB21-B77F-9DAE-5B95-191464D55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Bygger lokal kunskap – Ger insatserna önskat resultat?</a:t>
            </a:r>
          </a:p>
          <a:p>
            <a:r>
              <a:rPr lang="sv-SE" dirty="0"/>
              <a:t>Stärker brukarperspektivet. </a:t>
            </a:r>
          </a:p>
          <a:p>
            <a:r>
              <a:rPr lang="sv-SE" dirty="0"/>
              <a:t>Gör att vi kan förbättra insatser och verksamhet.  </a:t>
            </a:r>
          </a:p>
        </p:txBody>
      </p:sp>
    </p:spTree>
    <p:extLst>
      <p:ext uri="{BB962C8B-B14F-4D97-AF65-F5344CB8AC3E}">
        <p14:creationId xmlns:p14="http://schemas.microsoft.com/office/powerpoint/2010/main" val="178777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71304-3A2B-D669-3A76-0D80A7BE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Öka delaktigheten bland brukare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DB6F67B-1595-45D7-67BE-F6D60B9A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140" y="686089"/>
            <a:ext cx="5584970" cy="5496502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Hur kan vi nå det önskande läget?</a:t>
            </a:r>
          </a:p>
          <a:p>
            <a:r>
              <a:rPr lang="sv-SE" sz="2000" dirty="0"/>
              <a:t>Socialtjänsten arbetar med uppföljning som utgår från brukaren (ISU)</a:t>
            </a:r>
          </a:p>
          <a:p>
            <a:r>
              <a:rPr lang="sv-SE" sz="2000" dirty="0"/>
              <a:t>Verktyg för hur brukare kan göras delaktiga</a:t>
            </a:r>
          </a:p>
          <a:p>
            <a:r>
              <a:rPr lang="sv-SE" sz="2000" dirty="0"/>
              <a:t>Om möjligt starta ett ungdomsråd</a:t>
            </a:r>
          </a:p>
          <a:p>
            <a:r>
              <a:rPr lang="sv-SE" sz="2000" dirty="0"/>
              <a:t>Alla verksamheter gör en plan för hur de ska göra brukarna delaktiga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04EC90-2FED-0D9E-F567-11E4B2FE8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sz="2000" b="1" dirty="0"/>
              <a:t>Nuläge: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Olika verksamheter har kommit olika långt.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Ett gemensamt önskemål!</a:t>
            </a:r>
          </a:p>
          <a:p>
            <a:r>
              <a:rPr lang="sv-SE" sz="2000" b="1" dirty="0"/>
              <a:t>Önskat läge: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Brukardelaktighet ingår som en naturlig del i alla verksamheter och att kunskaperna används för att förbättra insatser och verksamhet.</a:t>
            </a:r>
          </a:p>
        </p:txBody>
      </p:sp>
      <p:pic>
        <p:nvPicPr>
          <p:cNvPr id="5" name="Bildobjekt 4" descr="Rosa kort: illustration på en person som går runt i sina egna fotspår. Text: Så har vi alltid gjort. ">
            <a:extLst>
              <a:ext uri="{FF2B5EF4-FFF2-40B4-BE49-F238E27FC236}">
                <a16:creationId xmlns:a16="http://schemas.microsoft.com/office/drawing/2014/main" id="{FA894841-60B4-52CC-1104-08C351761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25" y="3581685"/>
            <a:ext cx="1869166" cy="1869166"/>
          </a:xfrm>
          <a:prstGeom prst="rect">
            <a:avLst/>
          </a:prstGeom>
        </p:spPr>
      </p:pic>
      <p:pic>
        <p:nvPicPr>
          <p:cNvPr id="6" name="Bildobjekt 5" descr="Ett rosa kort med illustration på en tratt och ett hjärta, en bok och ett förstoringsglas. Text: Kunskapsbaserad">
            <a:extLst>
              <a:ext uri="{FF2B5EF4-FFF2-40B4-BE49-F238E27FC236}">
                <a16:creationId xmlns:a16="http://schemas.microsoft.com/office/drawing/2014/main" id="{2FB867C6-0456-8C2A-E6A9-4827FA6C9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17" y="3581685"/>
            <a:ext cx="1869166" cy="18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09"/>
    </mc:Choice>
    <mc:Fallback xmlns="">
      <p:transition spd="slow" advTm="884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1232F30-58B2-F10C-69F7-EB01C325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är det viktigt?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88878E-9193-C77D-7117-6F89529C1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Brukarna sitter på viktig erfarenhet och kunskap.</a:t>
            </a:r>
          </a:p>
          <a:p>
            <a:r>
              <a:rPr lang="sv-SE" dirty="0"/>
              <a:t>Kunskapen kan bidra till bättre anpassade insatser. 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47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9737FA-1011-5059-0C70-27382DE8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33474" cy="987136"/>
          </a:xfrm>
        </p:spPr>
        <p:txBody>
          <a:bodyPr wrap="square" anchor="b">
            <a:normAutofit/>
          </a:bodyPr>
          <a:lstStyle/>
          <a:p>
            <a:r>
              <a:rPr lang="sv-SE" sz="4000" dirty="0">
                <a:solidFill>
                  <a:schemeClr val="tx1"/>
                </a:solidFill>
              </a:rPr>
              <a:t>3. Digital utveckling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649E95-C786-24C0-AFD2-A88461FC6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5033474" cy="4530436"/>
          </a:xfrm>
        </p:spPr>
        <p:txBody>
          <a:bodyPr wrap="square" anchor="t">
            <a:normAutofit/>
          </a:bodyPr>
          <a:lstStyle/>
          <a:p>
            <a:pPr marR="0" lvl="0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Nuläge: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Ett rätt outforskat område med stora möjligheter.</a:t>
            </a:r>
            <a:endParaRPr lang="sv-SE" sz="2000" dirty="0"/>
          </a:p>
          <a:p>
            <a:pPr marR="0" lvl="0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Önskat läge: 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Att digitala hjälpmedel används som komplement till övrig verksamhet och gör socialtjänsten mer effektiva, tillgängliga och förebyggande.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lang="sv-SE" sz="2000" dirty="0"/>
          </a:p>
          <a:p>
            <a:pPr marR="0" lvl="0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Hur kan vi nå det önskade läget? </a:t>
            </a:r>
          </a:p>
          <a:p>
            <a:pPr marL="342900" marR="0" lvl="0" indent="-342900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Införa fler e-tjänster</a:t>
            </a:r>
          </a:p>
          <a:p>
            <a:pPr marL="342900" marR="0" lvl="0" indent="-342900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/>
              <a:t>Uppdatera webbsidor</a:t>
            </a:r>
          </a:p>
          <a:p>
            <a:pPr marL="342900" marR="0" lvl="0" indent="-342900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Utforska möjligheterna med AI</a:t>
            </a:r>
          </a:p>
        </p:txBody>
      </p:sp>
      <p:pic>
        <p:nvPicPr>
          <p:cNvPr id="10" name="Bildobjekt 9" descr="Rosa kort med en labyrint, text: sluten, krånglig ">
            <a:extLst>
              <a:ext uri="{FF2B5EF4-FFF2-40B4-BE49-F238E27FC236}">
                <a16:creationId xmlns:a16="http://schemas.microsoft.com/office/drawing/2014/main" id="{7371C9A2-D409-34F9-FD47-14801F02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19" y="964323"/>
            <a:ext cx="2023089" cy="2036449"/>
          </a:xfrm>
          <a:prstGeom prst="rect">
            <a:avLst/>
          </a:prstGeom>
        </p:spPr>
      </p:pic>
      <p:pic>
        <p:nvPicPr>
          <p:cNvPr id="14" name="Bildobjekt 13" descr="Rosa kort med en öppen dörr, text: Lätt tillgänglig ">
            <a:extLst>
              <a:ext uri="{FF2B5EF4-FFF2-40B4-BE49-F238E27FC236}">
                <a16:creationId xmlns:a16="http://schemas.microsoft.com/office/drawing/2014/main" id="{FD3A3A61-41B6-CDFE-E603-8C1B2CD8A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964323"/>
            <a:ext cx="2023088" cy="2036449"/>
          </a:xfrm>
          <a:prstGeom prst="rect">
            <a:avLst/>
          </a:prstGeom>
        </p:spPr>
      </p:pic>
      <p:pic>
        <p:nvPicPr>
          <p:cNvPr id="7" name="Bildobjekt 6" descr="Två rosa kort: illustration av grönt kors med texten Akut, illustration händer som håller ett hjärta med texten Förebyggande.">
            <a:extLst>
              <a:ext uri="{FF2B5EF4-FFF2-40B4-BE49-F238E27FC236}">
                <a16:creationId xmlns:a16="http://schemas.microsoft.com/office/drawing/2014/main" id="{EC767CA7-CD9B-6AE7-659D-53775EA4A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19" y="3264408"/>
            <a:ext cx="4452289" cy="20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8"/>
    </mc:Choice>
    <mc:Fallback xmlns="">
      <p:transition spd="slow" advTm="5942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902B724-3892-6A25-3ECE-25CC7389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är det viktigt?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FB35A09-3A92-339E-CDBB-E18E45F3D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behöver använda våra resurser klokt. </a:t>
            </a:r>
          </a:p>
          <a:p>
            <a:r>
              <a:rPr lang="sv-SE" dirty="0"/>
              <a:t>Det ska vara lätt att ta och ha kontakt med oss.</a:t>
            </a:r>
          </a:p>
          <a:p>
            <a:r>
              <a:rPr lang="sv-SE" dirty="0"/>
              <a:t>Vi vill nå människor tidigare.  </a:t>
            </a:r>
          </a:p>
        </p:txBody>
      </p:sp>
    </p:spTree>
    <p:extLst>
      <p:ext uri="{BB962C8B-B14F-4D97-AF65-F5344CB8AC3E}">
        <p14:creationId xmlns:p14="http://schemas.microsoft.com/office/powerpoint/2010/main" val="378314027"/>
      </p:ext>
    </p:extLst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2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510</TotalTime>
  <Words>898</Words>
  <Application>Microsoft Office PowerPoint</Application>
  <PresentationFormat>Bredbild</PresentationFormat>
  <Paragraphs>155</Paragraphs>
  <Slides>20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20</vt:i4>
      </vt:variant>
    </vt:vector>
  </HeadingPairs>
  <TitlesOfParts>
    <vt:vector size="44" baseType="lpstr">
      <vt:lpstr>Aptos</vt:lpstr>
      <vt:lpstr>Arial</vt:lpstr>
      <vt:lpstr>Gill Sans MT</vt:lpstr>
      <vt:lpstr>Wingdings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En ny socialtjänstlag</vt:lpstr>
      <vt:lpstr>Bakgrund</vt:lpstr>
      <vt:lpstr>7 prioriterade områden</vt:lpstr>
      <vt:lpstr>1. Bättre systematiska uppföljningar </vt:lpstr>
      <vt:lpstr>Varför är det viktigt?</vt:lpstr>
      <vt:lpstr>2. Öka delaktigheten bland brukare</vt:lpstr>
      <vt:lpstr>Varför är det viktigt?</vt:lpstr>
      <vt:lpstr>3. Digital utveckling</vt:lpstr>
      <vt:lpstr>Varför är det viktigt?</vt:lpstr>
      <vt:lpstr>4. Mer och fler insatser utan behovsprövning </vt:lpstr>
      <vt:lpstr>Varför är det viktigt?</vt:lpstr>
      <vt:lpstr>5. Bostadssociala insatser</vt:lpstr>
      <vt:lpstr>Varför är det viktigt?</vt:lpstr>
      <vt:lpstr>6. Arbeta för ökad jämställdhet</vt:lpstr>
      <vt:lpstr>Varför är det viktigt?</vt:lpstr>
      <vt:lpstr>7. Tydlig styrning</vt:lpstr>
      <vt:lpstr>Varför är det viktigt?</vt:lpstr>
      <vt:lpstr>Genomförandet</vt:lpstr>
      <vt:lpstr>Önskat fokus under hösten</vt:lpstr>
      <vt:lpstr>På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Frida Pergament</dc:creator>
  <cp:lastModifiedBy>Frida Pergament</cp:lastModifiedBy>
  <cp:revision>34</cp:revision>
  <dcterms:created xsi:type="dcterms:W3CDTF">2025-08-21T13:21:54Z</dcterms:created>
  <dcterms:modified xsi:type="dcterms:W3CDTF">2025-08-26T09:18:13Z</dcterms:modified>
</cp:coreProperties>
</file>